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1097280" y="914400"/>
            <a:ext cx="9997135" cy="50292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F59E0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0881360" y="914400"/>
            <a:ext cx="213055" cy="5029200"/>
          </a:xfrm>
          <a:prstGeom prst="rect">
            <a:avLst/>
          </a:prstGeom>
          <a:solidFill>
            <a:srgbClr val="F59E0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63040" y="1188720"/>
            <a:ext cx="914400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  <a:defRPr sz="1400" b="1">
                <a:solidFill>
                  <a:srgbClr val="F59E0B"/>
                </a:solidFill>
                <a:latin typeface="Arial"/>
              </a:defRPr>
            </a:pPr>
            <a:r>
              <a:t>מרכז החדשנות · מכללת אורנים</a:t>
            </a:r>
          </a:p>
          <a:p>
            <a:pPr algn="r" rtl="1">
              <a:spcAft>
                <a:spcPts val="1000"/>
              </a:spcAft>
              <a:defRPr sz="3400" b="1">
                <a:solidFill>
                  <a:srgbClr val="F8FAFC"/>
                </a:solidFill>
                <a:latin typeface="Arial"/>
              </a:defRPr>
            </a:pPr>
            <a:r>
              <a:t>חדשנות בחינוך וטכנופדגוגיה</a:t>
            </a:r>
          </a:p>
          <a:p>
            <a:pPr algn="r" rtl="1">
              <a:spcAft>
                <a:spcPts val="2400"/>
              </a:spcAft>
              <a:defRPr sz="1800" b="0">
                <a:solidFill>
                  <a:srgbClr val="06B6D4"/>
                </a:solidFill>
                <a:latin typeface="Arial"/>
              </a:defRPr>
            </a:pPr>
            <a:r>
              <a:t>המדריך המלא לסטודנטים: תפיסה, מתקנים, מיומנויות וטכנולוגיות מתקדמות</a:t>
            </a:r>
          </a:p>
          <a:p>
            <a:pPr algn="r" rtl="1">
              <a:spcAft>
                <a:spcPts val="1200"/>
              </a:spcAft>
              <a:defRPr sz="1400" b="1">
                <a:solidFill>
                  <a:srgbClr val="F8FAFC"/>
                </a:solidFill>
                <a:latin typeface="Arial"/>
              </a:defRPr>
            </a:pPr>
            <a:r>
              <a:t>✨  לא סילבוס שגרתי — אלא הצצה למסע מעשי בחממת היזמות החינוכית של המחר</a:t>
            </a:r>
          </a:p>
          <a:p>
            <a:pPr algn="r" rtl="1">
              <a:spcAft>
                <a:spcPts val="800"/>
              </a:spcAft>
              <a:defRPr sz="1300" b="0">
                <a:solidFill>
                  <a:srgbClr val="94A3B8"/>
                </a:solidFill>
                <a:latin typeface="Arial"/>
              </a:defRPr>
            </a:pPr>
            <a:r>
              <a:t>🏛️  5 מרחבי חדשנות מתקדמים: פאב-לאב, מייקרס, מולטימדיה ווידאו, פודקאסט וסאונד, ומרחב אימרסיבי</a:t>
            </a:r>
          </a:p>
          <a:p>
            <a:pPr algn="r" rtl="1">
              <a:spcAft>
                <a:spcPts val="800"/>
              </a:spcAft>
              <a:defRPr sz="1300" b="0">
                <a:solidFill>
                  <a:srgbClr val="94A3B8"/>
                </a:solidFill>
                <a:latin typeface="Arial"/>
              </a:defRPr>
            </a:pPr>
            <a:r>
              <a:t>🧠  עוגן פדגוגי מבוסס "הקשב השני": חשיבה ביקורתית, יצירתיות, פתרון בעיות ושליטה ב-AI</a:t>
            </a:r>
          </a:p>
          <a:p>
            <a:pPr algn="r" rtl="1">
              <a:spcAft>
                <a:spcPts val="2200"/>
              </a:spcAft>
              <a:defRPr sz="1300" b="0">
                <a:solidFill>
                  <a:srgbClr val="94A3B8"/>
                </a:solidFill>
                <a:latin typeface="Arial"/>
              </a:defRPr>
            </a:pPr>
            <a:r>
              <a:t>🛠️  86% מזמן הקורס מוקדש לעבודה מעשית בסדנאות ופיתוח תוצר חינוכי יישומי</a:t>
            </a:r>
          </a:p>
          <a:p>
            <a:pPr algn="r" rtl="1">
              <a:spcAft>
                <a:spcPts val="400"/>
              </a:spcAft>
              <a:defRPr sz="1200" b="1">
                <a:solidFill>
                  <a:srgbClr val="10B981"/>
                </a:solidFill>
                <a:latin typeface="Arial"/>
              </a:defRPr>
            </a:pPr>
            <a:r>
              <a:t>מוביל התוכנית: ד״ר איל בלן | צוות מנטורים ומדריכי מרכז החדשנות</a:t>
            </a:r>
          </a:p>
          <a:p>
            <a:pPr algn="r" rtl="1">
              <a:spcAft>
                <a:spcPts val="400"/>
              </a:spcAft>
              <a:defRPr sz="1100" b="0">
                <a:solidFill>
                  <a:srgbClr val="64748B"/>
                </a:solidFill>
                <a:latin typeface="Arial"/>
              </a:defRPr>
            </a:pPr>
            <a:r>
              <a:t>אתר הקורס המלא והעדכני: technopedagogia.pages.dev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365760"/>
            <a:ext cx="10728655" cy="36576"/>
          </a:xfrm>
          <a:prstGeom prst="rect">
            <a:avLst/>
          </a:prstGeom>
          <a:solidFill>
            <a:srgbClr val="F59E0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502920"/>
            <a:ext cx="10728655" cy="32004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1100" b="1">
                <a:solidFill>
                  <a:srgbClr val="F59E0B"/>
                </a:solidFill>
                <a:latin typeface="Arial"/>
              </a:defRPr>
            </a:pPr>
            <a:r>
              <a:t>חזון ותפיסה פדגוגית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804672"/>
            <a:ext cx="10728655" cy="59436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2400" b="1">
                <a:solidFill>
                  <a:srgbClr val="F8FAFC"/>
                </a:solidFill>
                <a:latin typeface="Arial"/>
              </a:defRPr>
            </a:pPr>
            <a:r>
              <a:t>לפני שמלמדים – יוצרים! שבירת הקיר הפרונטלי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19872" y="1691640"/>
            <a:ext cx="333756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F59E0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257031" y="1874520"/>
            <a:ext cx="306324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200"/>
              </a:spcAft>
              <a:defRPr sz="1800" b="1">
                <a:solidFill>
                  <a:srgbClr val="F59E0B"/>
                </a:solidFill>
                <a:latin typeface="Arial"/>
              </a:defRPr>
            </a:pPr>
            <a:r>
              <a:t>🎨 המורה כיוצר ומפיק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מעבר מצרכן פסיבי של טכנולוגיה למפיק תוכן, מעצב סביבות למידה ויזם חינוכי.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לפני שדורשים מתלמידים ליצור, המורה מתנסה בעצמו בכלים, בחומרים ובתוכנות.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הבנה עמוקה של תהליך היצירה: החל מניסוח הרעיון הראשוני ועד למוצר מוגמר וחי.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חיבור אותנטי בין תחום הדעת שלכם (שפות, מדעים, היסטוריה, גיל רך) לכלים טכנולוגיים.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25696" y="1691640"/>
            <a:ext cx="333756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06B6D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562856" y="1874520"/>
            <a:ext cx="306324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200"/>
              </a:spcAft>
              <a:defRPr sz="1800" b="1">
                <a:solidFill>
                  <a:srgbClr val="06B6D4"/>
                </a:solidFill>
                <a:latin typeface="Arial"/>
              </a:defRPr>
            </a:pPr>
            <a:r>
              <a:t>🌐 כיתה רב-מרחבית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שוברים את ההוראה המסורתית: אין עוד ישיבה פסיבית מול לוח או מצגת ארוכה.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הכיתה מתפזרת בו-זמנית בין חמישה מרחבי עבודה שוקקים ועתירי טכנולוגיה.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למידה בתנועה ובדינמיות: כל קבוצה חוקרת, מפתחת ומתנסה בקצב שלה.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מודל מעשי המדגים כיצד ייראו בתי הספר ומוסדות החינוך של העשור הקרוב.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31520" y="1691640"/>
            <a:ext cx="333756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68680" y="1874520"/>
            <a:ext cx="306324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200"/>
              </a:spcAft>
              <a:defRPr sz="1800" b="1">
                <a:solidFill>
                  <a:srgbClr val="10B981"/>
                </a:solidFill>
                <a:latin typeface="Arial"/>
              </a:defRPr>
            </a:pPr>
            <a:r>
              <a:t>🚀 86% זמן עשייה מעשית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18 שעות מלאות מתוך 21 שעות הקורס מוקדשות לעבודה מעשית בסדנאות.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מליאות קצרות וממוקדות (30 דקות) של השראה ועוגן תודעתי בהובלת ד"ר איל בלן.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ליווי צמוד של מנטורים מומחים בכל מרחב ומרחב.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לא נבחנים במבחן עיוני — מעריכים תוצרים ממשיים שמפעילים ומלמדים איתם!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365760"/>
            <a:ext cx="10728655" cy="36576"/>
          </a:xfrm>
          <a:prstGeom prst="rect">
            <a:avLst/>
          </a:prstGeom>
          <a:solidFill>
            <a:srgbClr val="8B5C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502920"/>
            <a:ext cx="10728655" cy="32004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1100" b="1">
                <a:solidFill>
                  <a:srgbClr val="8B5CF6"/>
                </a:solidFill>
                <a:latin typeface="Arial"/>
              </a:defRPr>
            </a:pPr>
            <a:r>
              <a:t>העוגן התודעתי · פדגוגיה פורצת דרך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804672"/>
            <a:ext cx="10728655" cy="59436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2400" b="1">
                <a:solidFill>
                  <a:srgbClr val="F8FAFC"/>
                </a:solidFill>
                <a:latin typeface="Arial"/>
              </a:defRPr>
            </a:pPr>
            <a:r>
              <a:t>פדגוגיית "הקשב השני" — לפעול בשקט ובביטחון מול אי-ודאות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91072" y="1691640"/>
            <a:ext cx="5166360" cy="224028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F59E0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73952" y="1828800"/>
            <a:ext cx="480060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  <a:defRPr sz="1600" b="1">
                <a:solidFill>
                  <a:srgbClr val="F59E0B"/>
                </a:solidFill>
                <a:latin typeface="Arial"/>
              </a:defRPr>
            </a:pPr>
            <a:r>
              <a:t>🤫 השקטת הדיבור הפנימי והשיפוטיות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הקשב הראשון מקובע על המוכר, חושש מטעויות ומחפש תשובה מוכנה מראש. הקשב השני משקיט את הקול המבקר ומאפשר לפעול מתוך סקרנות טהורה, ללא פחד משיפוט או כישלון טכנולוגי.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691640"/>
            <a:ext cx="5166360" cy="224028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06B6D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" y="1828800"/>
            <a:ext cx="480060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  <a:defRPr sz="1600" b="1">
                <a:solidFill>
                  <a:srgbClr val="06B6D4"/>
                </a:solidFill>
                <a:latin typeface="Arial"/>
              </a:defRPr>
            </a:pPr>
            <a:r>
              <a:t>👁️ ראייה פריפריאלית והרחבת המבט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במקום להיתקע במבט מנהרתי על בעיה נקודתית, מתרגלים קליטה רחבה של שדה העבודה. ההזדמנויות היצירתיות והפתרונות המבריקים ביותר מתגלים דווקא בשולי המבט ותוך כדי עשייה.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91072" y="4160520"/>
            <a:ext cx="5166360" cy="224028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473952" y="4297680"/>
            <a:ext cx="480060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  <a:defRPr sz="1600" b="1">
                <a:solidFill>
                  <a:srgbClr val="10B981"/>
                </a:solidFill>
                <a:latin typeface="Arial"/>
              </a:defRPr>
            </a:pPr>
            <a:r>
              <a:t>⚡ צבירת עוצמה מול אילוצים ותקלות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תקלה בהדפסה, באג בתוכנה או קובץ שנמחק אינם סיבה לתסכול וזליגת אנרגיה. בקשב השני, כל מגבלה טכנית היא חומר גלם ליצירתיות, וכל פתרון עצמאי בונה ביטחון ומנהיגות פדגוגית.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31520" y="4160520"/>
            <a:ext cx="5166360" cy="224028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F43F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14400" y="4297680"/>
            <a:ext cx="480060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  <a:defRPr sz="1600" b="1">
                <a:solidFill>
                  <a:srgbClr val="F43F5E"/>
                </a:solidFill>
                <a:latin typeface="Arial"/>
              </a:defRPr>
            </a:pPr>
            <a:r>
              <a:t>🎲 משחקיות הדדית (Playfulness)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יצירתיות עמוקה דורשת מרחב משחקי ובטוח. שילוב בין עולמות שלכאורה אין ביניהם קשר — פיזיקה עם מוזיקה, שירה עם מציאות מדומה, הדפסת לייזר עם דילמה מוסרית בפודקאסט.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365760"/>
            <a:ext cx="10728655" cy="36576"/>
          </a:xfrm>
          <a:prstGeom prst="rect">
            <a:avLst/>
          </a:prstGeom>
          <a:solidFill>
            <a:srgbClr val="06B6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502920"/>
            <a:ext cx="10728655" cy="32004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1100" b="1">
                <a:solidFill>
                  <a:srgbClr val="06B6D4"/>
                </a:solidFill>
                <a:latin typeface="Arial"/>
              </a:defRPr>
            </a:pPr>
            <a:r>
              <a:t>מיומנויות העתיד לפי ה-WEF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804672"/>
            <a:ext cx="10728655" cy="59436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2400" b="1">
                <a:solidFill>
                  <a:srgbClr val="F8FAFC"/>
                </a:solidFill>
                <a:latin typeface="Arial"/>
              </a:defRPr>
            </a:pPr>
            <a:r>
              <a:t>שלושת עמודי התווך של המחנך החדש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19872" y="1691640"/>
            <a:ext cx="333756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F43F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257031" y="1874520"/>
            <a:ext cx="306324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000"/>
              </a:spcAft>
              <a:defRPr sz="1700" b="1">
                <a:solidFill>
                  <a:srgbClr val="F43F5E"/>
                </a:solidFill>
                <a:latin typeface="Arial"/>
              </a:defRPr>
            </a:pPr>
            <a:r>
              <a:t>🔍 חשיבה ביקורתית ואתיקה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להוביל את הטכנולוגיה — ולא לתת לטכנולוגיה להוביל אותנו.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סינון פלטי AI: זיהוי מידע מוטעה (הזיות), הטיות תרבותיות ושטחיות מחשבתית.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כלי מהותי מול גימיק: הבחנה חדה בין "אפקט הוואו" החיצוני לבין למידה משמעותית.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שמירה על הקול, המשמעות והנשמה האנושית בתוך כל תוצר דיגיטלי.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25696" y="1691640"/>
            <a:ext cx="333756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8B5CF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562856" y="1874520"/>
            <a:ext cx="306324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000"/>
              </a:spcAft>
              <a:defRPr sz="1700" b="1">
                <a:solidFill>
                  <a:srgbClr val="8B5CF6"/>
                </a:solidFill>
                <a:latin typeface="Arial"/>
              </a:defRPr>
            </a:pPr>
            <a:r>
              <a:t>💡 יצירתיות וסקרנות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שחרור מקיבעונות תפיסתיים ודפוסי חשיבה שגרתיים של מערכת החינוך.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חיבורים בין-תחומיים מקוריים: עיצוב חומרי מוחשי לצד סטוריטלינג קולי וויזואלי.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התמודדות עם דף חלק והפיכת רעיון מופשט למערך שיעור מרתק ואינטראקטיבי.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גמישות מחשבתית המאפשרת להתאים כלים טכנולוגיים לצורכי לומדים מגוונים.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31520" y="1691640"/>
            <a:ext cx="333756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68680" y="1874520"/>
            <a:ext cx="306324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000"/>
              </a:spcAft>
              <a:defRPr sz="1700" b="1">
                <a:solidFill>
                  <a:srgbClr val="10B981"/>
                </a:solidFill>
                <a:latin typeface="Arial"/>
              </a:defRPr>
            </a:pPr>
            <a:r>
              <a:t>🧩 פתרון בעיות ועבודת צוות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פירוק אתגרים הנדסיים, דיגיטליים ופדגוגיים לחלקים פשוטים ובני ביצוע.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למידה שיתופית בצוותים (3–4 לומדים): חלוקת תפקידים, סינרגיה והפריה הדדית.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קריאת משוב המערכת ברוגע: פתרון תקלות מתוך חקר פעיל וללא תלות בהנחיות חיצוניות.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אינטגרציה מעשית של מרכיבים שפותחו במספר מרחבי חדשנות שונים.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365760"/>
            <a:ext cx="10728655" cy="36576"/>
          </a:xfrm>
          <a:prstGeom prst="rect">
            <a:avLst/>
          </a:prstGeom>
          <a:solidFill>
            <a:srgbClr val="F59E0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502920"/>
            <a:ext cx="10728655" cy="32004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1100" b="1">
                <a:solidFill>
                  <a:srgbClr val="F59E0B"/>
                </a:solidFill>
                <a:latin typeface="Arial"/>
              </a:defRPr>
            </a:pPr>
            <a:r>
              <a:t>מתקני מרכז החדשנות באורנים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804672"/>
            <a:ext cx="10728655" cy="59436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2400" b="1">
                <a:solidFill>
                  <a:srgbClr val="F8FAFC"/>
                </a:solidFill>
                <a:latin typeface="Arial"/>
              </a:defRPr>
            </a:pPr>
            <a:r>
              <a:t>חמישה מרחבים מתקדמים — חוויה רב-חושית של יצירה ולמידה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1691640"/>
            <a:ext cx="1993392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06B6D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22960" y="1874520"/>
            <a:ext cx="1810512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  <a:defRPr sz="2800" b="0">
                <a:solidFill>
                  <a:srgbClr val="F8FAFC"/>
                </a:solidFill>
                <a:latin typeface="Arial"/>
              </a:defRPr>
            </a:pPr>
            <a:r>
              <a:t>🥽</a:t>
            </a:r>
          </a:p>
          <a:p>
            <a:pPr algn="r" rtl="1">
              <a:spcAft>
                <a:spcPts val="200"/>
              </a:spcAft>
              <a:defRPr sz="1800" b="1">
                <a:solidFill>
                  <a:srgbClr val="06B6D4"/>
                </a:solidFill>
                <a:latin typeface="Arial"/>
              </a:defRPr>
            </a:pPr>
            <a:r>
              <a:t>אימרסיבי</a:t>
            </a:r>
          </a:p>
          <a:p>
            <a:pPr algn="r" rtl="1">
              <a:spcAft>
                <a:spcPts val="1200"/>
              </a:spcAft>
              <a:defRPr sz="1100" b="1">
                <a:solidFill>
                  <a:srgbClr val="F8FAFC"/>
                </a:solidFill>
                <a:latin typeface="Arial"/>
              </a:defRPr>
            </a:pPr>
            <a:r>
              <a:t>VR וסימולציות</a:t>
            </a:r>
          </a:p>
          <a:p>
            <a:pPr algn="r" rtl="1">
              <a:spcAft>
                <a:spcPts val="12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מציאות מדומה, Genially, סימולציות AI והקרנה פנורמית על 3 מסכים ענקיים.</a:t>
            </a:r>
          </a:p>
          <a:p>
            <a:pPr algn="r" rtl="1">
              <a:spcAft>
                <a:spcPts val="400"/>
              </a:spcAft>
              <a:defRPr sz="1000" b="1">
                <a:solidFill>
                  <a:srgbClr val="06B6D4"/>
                </a:solidFill>
                <a:latin typeface="Arial"/>
              </a:defRPr>
            </a:pPr>
            <a:r>
              <a:t>✨ התנסות חיה בסדנאות לאורך כל הסמסטר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907792" y="1691640"/>
            <a:ext cx="1993392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3B82F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2999232" y="1874520"/>
            <a:ext cx="1810512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  <a:defRPr sz="2800" b="0">
                <a:solidFill>
                  <a:srgbClr val="F8FAFC"/>
                </a:solidFill>
                <a:latin typeface="Arial"/>
              </a:defRPr>
            </a:pPr>
            <a:r>
              <a:t>🎙️</a:t>
            </a:r>
          </a:p>
          <a:p>
            <a:pPr algn="r" rtl="1">
              <a:spcAft>
                <a:spcPts val="200"/>
              </a:spcAft>
              <a:defRPr sz="1800" b="1">
                <a:solidFill>
                  <a:srgbClr val="3B82F6"/>
                </a:solidFill>
                <a:latin typeface="Arial"/>
              </a:defRPr>
            </a:pPr>
            <a:r>
              <a:t>פודקאסט</a:t>
            </a:r>
          </a:p>
          <a:p>
            <a:pPr algn="r" rtl="1">
              <a:spcAft>
                <a:spcPts val="1200"/>
              </a:spcAft>
              <a:defRPr sz="1100" b="1">
                <a:solidFill>
                  <a:srgbClr val="F8FAFC"/>
                </a:solidFill>
                <a:latin typeface="Arial"/>
              </a:defRPr>
            </a:pPr>
            <a:r>
              <a:t>סאונד וקול</a:t>
            </a:r>
          </a:p>
          <a:p>
            <a:pPr algn="r" rtl="1">
              <a:spcAft>
                <a:spcPts val="12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אולפן הקלטות מקצועי ומבודד, מיקרופונים, פודקאסטים חינוכיים ומוזיקת AI.</a:t>
            </a:r>
          </a:p>
          <a:p>
            <a:pPr algn="r" rtl="1">
              <a:spcAft>
                <a:spcPts val="400"/>
              </a:spcAft>
              <a:defRPr sz="1000" b="1">
                <a:solidFill>
                  <a:srgbClr val="3B82F6"/>
                </a:solidFill>
                <a:latin typeface="Arial"/>
              </a:defRPr>
            </a:pPr>
            <a:r>
              <a:t>✨ התנסות חיה בסדנאות לאורך כל הסמסטר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84064" y="1691640"/>
            <a:ext cx="1993392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F43F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175504" y="1874520"/>
            <a:ext cx="1810512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  <a:defRPr sz="2800" b="0">
                <a:solidFill>
                  <a:srgbClr val="F8FAFC"/>
                </a:solidFill>
                <a:latin typeface="Arial"/>
              </a:defRPr>
            </a:pPr>
            <a:r>
              <a:t>🎬</a:t>
            </a:r>
          </a:p>
          <a:p>
            <a:pPr algn="r" rtl="1">
              <a:spcAft>
                <a:spcPts val="200"/>
              </a:spcAft>
              <a:defRPr sz="1800" b="1">
                <a:solidFill>
                  <a:srgbClr val="F43F5E"/>
                </a:solidFill>
                <a:latin typeface="Arial"/>
              </a:defRPr>
            </a:pPr>
            <a:r>
              <a:t>מולטימדיה</a:t>
            </a:r>
          </a:p>
          <a:p>
            <a:pPr algn="r" rtl="1">
              <a:spcAft>
                <a:spcPts val="1200"/>
              </a:spcAft>
              <a:defRPr sz="1100" b="1">
                <a:solidFill>
                  <a:srgbClr val="F8FAFC"/>
                </a:solidFill>
                <a:latin typeface="Arial"/>
              </a:defRPr>
            </a:pPr>
            <a:r>
              <a:t>וידאו וסטרימינג</a:t>
            </a:r>
          </a:p>
          <a:p>
            <a:pPr algn="r" rtl="1">
              <a:spcAft>
                <a:spcPts val="12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אולפן מסך ירוק, מצלמות 4K, עריכה דיגיטלית ויצירת וידאו מתקדמת ב-AI.</a:t>
            </a:r>
          </a:p>
          <a:p>
            <a:pPr algn="r" rtl="1">
              <a:spcAft>
                <a:spcPts val="400"/>
              </a:spcAft>
              <a:defRPr sz="1000" b="1">
                <a:solidFill>
                  <a:srgbClr val="F43F5E"/>
                </a:solidFill>
                <a:latin typeface="Arial"/>
              </a:defRPr>
            </a:pPr>
            <a:r>
              <a:t>✨ התנסות חיה בסדנאות לאורך כל הסמסטר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260336" y="1691640"/>
            <a:ext cx="1993392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8B5CF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7351776" y="1874520"/>
            <a:ext cx="1810512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  <a:defRPr sz="2800" b="0">
                <a:solidFill>
                  <a:srgbClr val="F8FAFC"/>
                </a:solidFill>
                <a:latin typeface="Arial"/>
              </a:defRPr>
            </a:pPr>
            <a:r>
              <a:t>🛠️</a:t>
            </a:r>
          </a:p>
          <a:p>
            <a:pPr algn="r" rtl="1">
              <a:spcAft>
                <a:spcPts val="200"/>
              </a:spcAft>
              <a:defRPr sz="1800" b="1">
                <a:solidFill>
                  <a:srgbClr val="8B5CF6"/>
                </a:solidFill>
                <a:latin typeface="Arial"/>
              </a:defRPr>
            </a:pPr>
            <a:r>
              <a:t>מייקרס</a:t>
            </a:r>
          </a:p>
          <a:p>
            <a:pPr algn="r" rtl="1">
              <a:spcAft>
                <a:spcPts val="1200"/>
              </a:spcAft>
              <a:defRPr sz="1100" b="1">
                <a:solidFill>
                  <a:srgbClr val="F8FAFC"/>
                </a:solidFill>
                <a:latin typeface="Arial"/>
              </a:defRPr>
            </a:pPr>
            <a:r>
              <a:t>חומרים ורובוטיקה</a:t>
            </a:r>
          </a:p>
          <a:p>
            <a:pPr algn="r" rtl="1">
              <a:spcAft>
                <a:spcPts val="12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אלקטרוניקה, חיישנים, מנגנונים קינטיים, רובוטיקה וחקר חופשי של חומרים.</a:t>
            </a:r>
          </a:p>
          <a:p>
            <a:pPr algn="r" rtl="1">
              <a:spcAft>
                <a:spcPts val="400"/>
              </a:spcAft>
              <a:defRPr sz="1000" b="1">
                <a:solidFill>
                  <a:srgbClr val="8B5CF6"/>
                </a:solidFill>
                <a:latin typeface="Arial"/>
              </a:defRPr>
            </a:pPr>
            <a:r>
              <a:t>✨ התנסות חיה בסדנאות לאורך כל הסמסטר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436608" y="1691640"/>
            <a:ext cx="1993392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528048" y="1874520"/>
            <a:ext cx="1810512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  <a:defRPr sz="2800" b="0">
                <a:solidFill>
                  <a:srgbClr val="F8FAFC"/>
                </a:solidFill>
                <a:latin typeface="Arial"/>
              </a:defRPr>
            </a:pPr>
            <a:r>
              <a:t>🖨️</a:t>
            </a:r>
          </a:p>
          <a:p>
            <a:pPr algn="r" rtl="1">
              <a:spcAft>
                <a:spcPts val="200"/>
              </a:spcAft>
              <a:defRPr sz="1800" b="1">
                <a:solidFill>
                  <a:srgbClr val="10B981"/>
                </a:solidFill>
                <a:latin typeface="Arial"/>
              </a:defRPr>
            </a:pPr>
            <a:r>
              <a:t>פאב-לאב</a:t>
            </a:r>
          </a:p>
          <a:p>
            <a:pPr algn="r" rtl="1">
              <a:spcAft>
                <a:spcPts val="1200"/>
              </a:spcAft>
              <a:defRPr sz="1100" b="1">
                <a:solidFill>
                  <a:srgbClr val="F8FAFC"/>
                </a:solidFill>
                <a:latin typeface="Arial"/>
              </a:defRPr>
            </a:pPr>
            <a:r>
              <a:t>ייצור דיגיטלי</a:t>
            </a:r>
          </a:p>
          <a:p>
            <a:pPr algn="r" rtl="1">
              <a:spcAft>
                <a:spcPts val="12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חיתוך וצריבה בלייזר, הדפסת תלת-מימד, Tinkercad ומידול דיגיטלי מהיר.</a:t>
            </a:r>
          </a:p>
          <a:p>
            <a:pPr algn="r" rtl="1">
              <a:spcAft>
                <a:spcPts val="400"/>
              </a:spcAft>
              <a:defRPr sz="1000" b="1">
                <a:solidFill>
                  <a:srgbClr val="10B981"/>
                </a:solidFill>
                <a:latin typeface="Arial"/>
              </a:defRPr>
            </a:pPr>
            <a:r>
              <a:t>✨ התנסות חיה בסדנאות לאורך כל הסמסטר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365760"/>
            <a:ext cx="10728655" cy="36576"/>
          </a:xfrm>
          <a:prstGeom prst="rect">
            <a:avLst/>
          </a:prstGeom>
          <a:solidFill>
            <a:srgbClr val="10B98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502920"/>
            <a:ext cx="10728655" cy="32004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1100" b="1">
                <a:solidFill>
                  <a:srgbClr val="10B981"/>
                </a:solidFill>
                <a:latin typeface="Arial"/>
              </a:defRPr>
            </a:pPr>
            <a:r>
              <a:t>מרחב 1 מתוך 5 · בהובלת יפתח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804672"/>
            <a:ext cx="10728655" cy="59436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2400" b="1">
                <a:solidFill>
                  <a:srgbClr val="F8FAFC"/>
                </a:solidFill>
                <a:latin typeface="Arial"/>
              </a:defRPr>
            </a:pPr>
            <a:r>
              <a:t>פאב-לאב (FabLab) — ייצור דיגיטלי, הדפסת תלת-מימד וחיתוך לייזר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572000" y="1691640"/>
            <a:ext cx="6888175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4754880" y="1874519"/>
            <a:ext cx="6522415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  <a:defRPr sz="1600" b="1">
                <a:solidFill>
                  <a:srgbClr val="10B981"/>
                </a:solidFill>
                <a:latin typeface="Arial"/>
              </a:defRPr>
            </a:pPr>
            <a:r>
              <a:t>🛠️ הטכנולוגיות והמכונות במרחב: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מדפסות תלת-מימד מתקדמות (BambuLab / Prusa) להדפסה מהירה ומדויקת של גופים ומחברים.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מכונות חיתוך וצריבה בלייזר בעלות דיוק תעשייתי (חיתוך עץ, פרספקס, קרטון ובדים).</a:t>
            </a:r>
          </a:p>
          <a:p>
            <a:pPr algn="r" rtl="1">
              <a:spcAft>
                <a:spcPts val="14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תוכנת Tinkercad למידול תלת-ממדי אינטואיטיבי — ללא צורך בידע מוקדם בתכנות או הנדסה.</a:t>
            </a:r>
          </a:p>
          <a:p>
            <a:pPr algn="r" rtl="1">
              <a:spcAft>
                <a:spcPts val="800"/>
              </a:spcAft>
              <a:defRPr sz="1600" b="1">
                <a:solidFill>
                  <a:srgbClr val="F59E0B"/>
                </a:solidFill>
                <a:latin typeface="Arial"/>
              </a:defRPr>
            </a:pPr>
            <a:r>
              <a:t>💡 מה הסטודנטים מייצרים כאן?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עזרי המחשה מוחשיים ודידקטיים (מודלים מתמטיים, גיאומטריים, אנטומיים ומולקולריים).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חלקי פאזלים תלת-ממדיים, משחקי לוח חינוכיים מותאמים אישית וערכות למידה פעילה.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כלי נגינה ייחודיים (למשל Kazoo בהרכבה אישית) ומנגנוני שילוב לחלקי התוצר המשותף.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691640"/>
            <a:ext cx="347472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2E40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68680" y="1874519"/>
            <a:ext cx="320040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000"/>
              </a:spcAft>
              <a:defRPr sz="1600" b="1">
                <a:solidFill>
                  <a:srgbClr val="06B6D4"/>
                </a:solidFill>
                <a:latin typeface="Arial"/>
              </a:defRPr>
            </a:pPr>
            <a:r>
              <a:t>⭐ יתרונות פדגוגיים</a:t>
            </a:r>
          </a:p>
          <a:p>
            <a:pPr algn="r" rtl="1">
              <a:spcAft>
                <a:spcPts val="4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הוראה מוחשית (Tangible Learning):</a:t>
            </a:r>
          </a:p>
          <a:p>
            <a:pPr algn="r" rtl="1">
              <a:spcAft>
                <a:spcPts val="12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מעבר ממושגים תיאורטיים מופשטים לאובייקטים אמיתיים שהתלמידים יכולים להחזיק ביד, לסובב, לבחון ולחקור.</a:t>
            </a:r>
          </a:p>
          <a:p>
            <a:pPr algn="r" rtl="1">
              <a:spcAft>
                <a:spcPts val="4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התאמה אישית (Customization):</a:t>
            </a:r>
          </a:p>
          <a:p>
            <a:pPr algn="r" rtl="1">
              <a:spcAft>
                <a:spcPts val="14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כל מורה יכול לעצב בדיוק את העזר שמתאים לכיתה שלו, כולל התאמות ייחודיות לחינוך מיוחד ולגיל הרך.</a:t>
            </a:r>
          </a:p>
          <a:p>
            <a:pPr algn="r" rtl="1">
              <a:spcAft>
                <a:spcPts val="400"/>
              </a:spcAft>
              <a:defRPr sz="1000" b="1">
                <a:solidFill>
                  <a:srgbClr val="F59E0B"/>
                </a:solidFill>
                <a:latin typeface="Arial"/>
              </a:defRPr>
            </a:pPr>
            <a:r>
              <a:t> מדריכים באתר: שליחת קבצים להדפסה, חיתוך בלייזר ומדריך Tinkercad מלא!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365760"/>
            <a:ext cx="10728655" cy="36576"/>
          </a:xfrm>
          <a:prstGeom prst="rect">
            <a:avLst/>
          </a:prstGeom>
          <a:solidFill>
            <a:srgbClr val="8B5C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502920"/>
            <a:ext cx="10728655" cy="32004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1100" b="1">
                <a:solidFill>
                  <a:srgbClr val="8B5CF6"/>
                </a:solidFill>
                <a:latin typeface="Arial"/>
              </a:defRPr>
            </a:pPr>
            <a:r>
              <a:t>מרחב 2 מתוך 5 · בהובלת ג'וש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804672"/>
            <a:ext cx="10728655" cy="59436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2400" b="1">
                <a:solidFill>
                  <a:srgbClr val="F8FAFC"/>
                </a:solidFill>
                <a:latin typeface="Arial"/>
              </a:defRPr>
            </a:pPr>
            <a:r>
              <a:t>מרחב מייקרס (Makerspace) — חשיבה יצרנית, אלקטרוניקה וחומרים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572000" y="1691640"/>
            <a:ext cx="6888175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8B5CF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4754880" y="1874519"/>
            <a:ext cx="6522415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  <a:defRPr sz="1600" b="1">
                <a:solidFill>
                  <a:srgbClr val="8B5CF6"/>
                </a:solidFill>
                <a:latin typeface="Arial"/>
              </a:defRPr>
            </a:pPr>
            <a:r>
              <a:t>🛠️ הטכנולוגיות והכלים במרחב: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עולם האלקטרוניקה הנגישה: מעגלים פשוטים, נורות LED, מנועים חשמליים, סוללות וחיישנים.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מגוון חומרי גלם עשיר: עץ, קרטון, חוטים, בדים, מתכות, חומרי מחזור ורכיבים מודולריים.</a:t>
            </a:r>
          </a:p>
          <a:p>
            <a:pPr algn="r" rtl="1">
              <a:spcAft>
                <a:spcPts val="14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כלי סדנה ידניים ומכניים: מלחמים, מקדחות, מסורים, דבקים ומתקני כיול.</a:t>
            </a:r>
          </a:p>
          <a:p>
            <a:pPr algn="r" rtl="1">
              <a:spcAft>
                <a:spcPts val="800"/>
              </a:spcAft>
              <a:defRPr sz="1600" b="1">
                <a:solidFill>
                  <a:srgbClr val="F59E0B"/>
                </a:solidFill>
                <a:latin typeface="Arial"/>
              </a:defRPr>
            </a:pPr>
            <a:r>
              <a:t>💡 מה הסטודנטים מייצרים כאן?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מנגנוני תנועה ומטוטלות: מטוטלת כאוטית, גלי תנועה וציור מבוסס תנודות פיזיקליות.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מבנים מרחפים ומתוחים (Tensegrity): יצירת אשליה של חוסר משקל והמחשת כוחות פיזיקליים.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מוביילים קינטיים של שיווי משקל (בהשראת אלכסנדר קלדר) ותיבות תהודה אקוסטיות.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691640"/>
            <a:ext cx="347472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2E40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68680" y="1874519"/>
            <a:ext cx="320040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000"/>
              </a:spcAft>
              <a:defRPr sz="1600" b="1">
                <a:solidFill>
                  <a:srgbClr val="F59E0B"/>
                </a:solidFill>
                <a:latin typeface="Arial"/>
              </a:defRPr>
            </a:pPr>
            <a:r>
              <a:t>⭐ תרבות המייקינג (Maker)</a:t>
            </a:r>
          </a:p>
          <a:p>
            <a:pPr algn="r" rtl="1">
              <a:spcAft>
                <a:spcPts val="4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למידה דרך הידיים (Hands-on):</a:t>
            </a:r>
          </a:p>
          <a:p>
            <a:pPr algn="r" rtl="1">
              <a:spcAft>
                <a:spcPts val="12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חזרה למגע הבלתי אמצעי עם חומר אמיתי. תלמידים לא רק קוראים על מנגנונים אלא בונים אותם, מפרקים אותם ומשכללים אותם.</a:t>
            </a:r>
          </a:p>
          <a:p>
            <a:pPr algn="r" rtl="1">
              <a:spcAft>
                <a:spcPts val="4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סקרנות ו-DIY:</a:t>
            </a:r>
          </a:p>
          <a:p>
            <a:pPr algn="r" rtl="1">
              <a:spcAft>
                <a:spcPts val="14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פיתוח הביטחון ליצור לבד, לפתור תקלות מכניות בסבלנות ולהפוך כל רעיון מופשט למכשיר פעיל.</a:t>
            </a:r>
          </a:p>
          <a:p>
            <a:pPr algn="r" rtl="1">
              <a:spcAft>
                <a:spcPts val="400"/>
              </a:spcAft>
              <a:defRPr sz="1000" b="1">
                <a:solidFill>
                  <a:srgbClr val="06B6D4"/>
                </a:solidFill>
                <a:latin typeface="Arial"/>
              </a:defRPr>
            </a:pPr>
            <a:r>
              <a:t> מדריך פיזיקה של כלי נגינה וטנסגריטי זמין להורדה באתר!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365760"/>
            <a:ext cx="10728655" cy="36576"/>
          </a:xfrm>
          <a:prstGeom prst="rect">
            <a:avLst/>
          </a:prstGeom>
          <a:solidFill>
            <a:srgbClr val="F43F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502920"/>
            <a:ext cx="10728655" cy="32004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1100" b="1">
                <a:solidFill>
                  <a:srgbClr val="F43F5E"/>
                </a:solidFill>
                <a:latin typeface="Arial"/>
              </a:defRPr>
            </a:pPr>
            <a:r>
              <a:t>מרחב 3 מתוך 5 · בהובלת דניאל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804672"/>
            <a:ext cx="10728655" cy="59436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2400" b="1">
                <a:solidFill>
                  <a:srgbClr val="F8FAFC"/>
                </a:solidFill>
                <a:latin typeface="Arial"/>
              </a:defRPr>
            </a:pPr>
            <a:r>
              <a:t>אולפן מולטימדיה ווידאו — סטוריטלינג, מסך ירוק ויצירת וידאו ב-AI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572000" y="1691640"/>
            <a:ext cx="6888175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F43F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4754880" y="1874519"/>
            <a:ext cx="6522415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  <a:defRPr sz="1600" b="1">
                <a:solidFill>
                  <a:srgbClr val="F43F5E"/>
                </a:solidFill>
                <a:latin typeface="Arial"/>
              </a:defRPr>
            </a:pPr>
            <a:r>
              <a:t>🛠️ הטכנולוגיות והכלים באולפן: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אולפן צילום מקצועי: קירות מסך ירוק (Green Screen), תאורת סטודיו רכה (Softboxes) ורפלקטורים.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ציוד צילום וקול: מצלמות וידאו באיכות גבוהה, חצובות, גימבלים ומיקרופוני דש אלחוטיים.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בינה מלאכותית יוצרת לווידאו (Google Flow, Kling, Runway) להפקת סצנות מרהיבות מהנחיות טקסט.</a:t>
            </a:r>
          </a:p>
          <a:p>
            <a:pPr algn="r" rtl="1">
              <a:spcAft>
                <a:spcPts val="14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תוכנות עריכה מהירות וידידותיות (CapCut, Premiere) לשילוב כתוביות, אפקטים ומוזיקה.</a:t>
            </a:r>
          </a:p>
          <a:p>
            <a:pPr algn="r" rtl="1">
              <a:spcAft>
                <a:spcPts val="800"/>
              </a:spcAft>
              <a:defRPr sz="1600" b="1">
                <a:solidFill>
                  <a:srgbClr val="F59E0B"/>
                </a:solidFill>
                <a:latin typeface="Arial"/>
              </a:defRPr>
            </a:pPr>
            <a:r>
              <a:t>💡 מה הסטודנטים מייצרים כאן?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סרטון דוקו אישי קצר או תיעוד דמות משמעותית המהווה מודל השראה חינוכי.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סרטוני הדרכה והמחשה (Micro-learning) המסבירים מושג מורכב בצורה קצבית ובהירה.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טיזרים ופרסומות קצרות המקדמות את התוצר החינוכי שפותח במרחבים האחרים.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691640"/>
            <a:ext cx="347472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2E40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68680" y="1874519"/>
            <a:ext cx="320040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000"/>
              </a:spcAft>
              <a:defRPr sz="1600" b="1">
                <a:solidFill>
                  <a:srgbClr val="10B981"/>
                </a:solidFill>
                <a:latin typeface="Arial"/>
              </a:defRPr>
            </a:pPr>
            <a:r>
              <a:t>⭐ שפת הווידאו בהוראה</a:t>
            </a:r>
          </a:p>
          <a:p>
            <a:pPr algn="r" rtl="1">
              <a:spcAft>
                <a:spcPts val="4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תקשורת בשפת הדור הצעיר:</a:t>
            </a:r>
          </a:p>
          <a:p>
            <a:pPr algn="r" rtl="1">
              <a:spcAft>
                <a:spcPts val="12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התלמידים חיים בעולם של וידאו קצר. מורה שיודע להפיק תוכן ויזואלי מהודק ומעניין כובש את הקשב של הכיתה בשניות הראשונות.</a:t>
            </a:r>
          </a:p>
          <a:p>
            <a:pPr algn="r" rtl="1">
              <a:spcAft>
                <a:spcPts val="4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הוראה הפוכה (Flipped Classroom):</a:t>
            </a:r>
          </a:p>
          <a:p>
            <a:pPr algn="r" rtl="1">
              <a:spcAft>
                <a:spcPts val="14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הסרטונים שנוצרים באולפן משמשים כהכנה לשיעור או כחזרה, ומפנים זמן בכיתה לדיון מעמיק ומשמעותי.</a:t>
            </a:r>
          </a:p>
          <a:p>
            <a:pPr algn="r" rtl="1">
              <a:spcAft>
                <a:spcPts val="400"/>
              </a:spcAft>
              <a:defRPr sz="1000" b="1">
                <a:solidFill>
                  <a:srgbClr val="F59E0B"/>
                </a:solidFill>
                <a:latin typeface="Arial"/>
              </a:defRPr>
            </a:pPr>
            <a:r>
              <a:t> מדריך Google Flow מלא זמין באתר הקורס!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365760"/>
            <a:ext cx="10728655" cy="36576"/>
          </a:xfrm>
          <a:prstGeom prst="rect">
            <a:avLst/>
          </a:prstGeom>
          <a:solidFill>
            <a:srgbClr val="3B82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502920"/>
            <a:ext cx="10728655" cy="32004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1100" b="1">
                <a:solidFill>
                  <a:srgbClr val="3B82F6"/>
                </a:solidFill>
                <a:latin typeface="Arial"/>
              </a:defRPr>
            </a:pPr>
            <a:r>
              <a:t>מרחב 4 מתוך 5 · בהובלת גיל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804672"/>
            <a:ext cx="10728655" cy="59436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2400" b="1">
                <a:solidFill>
                  <a:srgbClr val="F8FAFC"/>
                </a:solidFill>
                <a:latin typeface="Arial"/>
              </a:defRPr>
            </a:pPr>
            <a:r>
              <a:t>אולפן פודקאסט וסאונד — הקשבה עמוקה, דיאלוג ועיצוב קול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572000" y="1691640"/>
            <a:ext cx="6888175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3B82F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4754880" y="1874519"/>
            <a:ext cx="6522415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  <a:defRPr sz="1600" b="1">
                <a:solidFill>
                  <a:srgbClr val="3B82F6"/>
                </a:solidFill>
                <a:latin typeface="Arial"/>
              </a:defRPr>
            </a:pPr>
            <a:r>
              <a:t>🛠️ הטכנולוגיות והכלים באולפן: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אולפן שידור אקוסטי ומבודד רעשים לחלוטין לחוויית הקלטה מקצועית ונקייה.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מיקרופונים דינמיים וקונדנסרים לשידור (Broadcast Mics) עם בולמי זעזועים ופופ-פילטרים.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קונסולת סאונד ייעודית (RØDECaster Pro) לשליטה בערוצים, שילוב מוזיקה ואפקטים בלייב.</a:t>
            </a:r>
          </a:p>
          <a:p>
            <a:pPr algn="r" rtl="1">
              <a:spcAft>
                <a:spcPts val="14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תוכנות עריכת סאונד מודרניות, סינון רעשים ב-AI ויצירת פסי-קול (Audacity, Suno AI).</a:t>
            </a:r>
          </a:p>
          <a:p>
            <a:pPr algn="r" rtl="1">
              <a:spcAft>
                <a:spcPts val="800"/>
              </a:spcAft>
              <a:defRPr sz="1600" b="1">
                <a:solidFill>
                  <a:srgbClr val="F59E0B"/>
                </a:solidFill>
                <a:latin typeface="Arial"/>
              </a:defRPr>
            </a:pPr>
            <a:r>
              <a:t>💡 מה הסטודנטים מייצרים כאן?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פרק פודקאסט חינוכי מוקלט סביב דילמה מוסרית, שאלה פילוסופית או נושא לימודי מרתק.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ראיון עומק מוקלט עם דמות משפיעה, חוקר או איש חינוך.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פסי-קול וקריינות איכותית המלווים את חדרי הבריחה והסרטונים שפותחו במרחבים האחרים.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691640"/>
            <a:ext cx="347472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2E40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68680" y="1874519"/>
            <a:ext cx="320040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000"/>
              </a:spcAft>
              <a:defRPr sz="1600" b="1">
                <a:solidFill>
                  <a:srgbClr val="06B6D4"/>
                </a:solidFill>
                <a:latin typeface="Arial"/>
              </a:defRPr>
            </a:pPr>
            <a:r>
              <a:t>⭐ כוחו של הקול האנושי</a:t>
            </a:r>
          </a:p>
          <a:p>
            <a:pPr algn="r" rtl="1">
              <a:spcAft>
                <a:spcPts val="4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דיאלוג סוקרטי והקשבה:</a:t>
            </a:r>
          </a:p>
          <a:p>
            <a:pPr algn="r" rtl="1">
              <a:spcAft>
                <a:spcPts val="12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הפודקאסט מחזיר את תרבות השיחה. הוא דורש מיומנות ניסוח שאלות חכמות, הקשבה פעילה לעמית, ודיוק רעיוני ללא הסחות דעת ויזואליות.</a:t>
            </a:r>
          </a:p>
          <a:p>
            <a:pPr algn="r" rtl="1">
              <a:spcAft>
                <a:spcPts val="4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למידה בכל מקום ובכל זמן:</a:t>
            </a:r>
          </a:p>
          <a:p>
            <a:pPr algn="r" rtl="1">
              <a:spcAft>
                <a:spcPts val="14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תוכן קולי מלווה את התלמידים בנסיעות, בהליכה ובמנוחה, ומאפשר למידה נגישה, אינטימית ומעמיקה במיוחד.</a:t>
            </a:r>
          </a:p>
          <a:p>
            <a:pPr algn="r" rtl="1">
              <a:spcAft>
                <a:spcPts val="400"/>
              </a:spcAft>
              <a:defRPr sz="1000" b="1">
                <a:solidFill>
                  <a:srgbClr val="F59E0B"/>
                </a:solidFill>
                <a:latin typeface="Arial"/>
              </a:defRPr>
            </a:pPr>
            <a:r>
              <a:t> מדריך הפקת פודקאסט ועריכה זמין באתר!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365760"/>
            <a:ext cx="10728655" cy="36576"/>
          </a:xfrm>
          <a:prstGeom prst="rect">
            <a:avLst/>
          </a:prstGeom>
          <a:solidFill>
            <a:srgbClr val="06B6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502920"/>
            <a:ext cx="10728655" cy="32004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1100" b="1">
                <a:solidFill>
                  <a:srgbClr val="06B6D4"/>
                </a:solidFill>
                <a:latin typeface="Arial"/>
              </a:defRPr>
            </a:pPr>
            <a:r>
              <a:t>מרחב 5 מתוך 5 · טכנולוגיות העתיד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804672"/>
            <a:ext cx="10728655" cy="59436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2400" b="1">
                <a:solidFill>
                  <a:srgbClr val="F8FAFC"/>
                </a:solidFill>
                <a:latin typeface="Arial"/>
              </a:defRPr>
            </a:pPr>
            <a:r>
              <a:t>המרחב האימרסיבי — מציאות מדומה (VR), סימולציות והקרנה פנורמית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572000" y="1691640"/>
            <a:ext cx="6888175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06B6D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4754880" y="1874519"/>
            <a:ext cx="6522415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  <a:defRPr sz="1600" b="1">
                <a:solidFill>
                  <a:srgbClr val="06B6D4"/>
                </a:solidFill>
                <a:latin typeface="Arial"/>
              </a:defRPr>
            </a:pPr>
            <a:r>
              <a:t>🛠️ הטכנולוגיות והכלים במרחב: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משקפי מציאות מדומה (VR Headsets) המאפשרים כניסה לעולמות תלת-ממדיים ב-360 מעלות.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מערכת הקרנה ייחודית על 3 מסכים פנורמיים ענקיים בו-זמנית לעטיפת הלומדים בחוויה.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פלטפורמת Genially לבניית חדרי בריחה אינטראקטיביים, חידונים ומסלולי גילוי מבוססי משחוק.</a:t>
            </a:r>
          </a:p>
          <a:p>
            <a:pPr algn="r" rtl="1">
              <a:spcAft>
                <a:spcPts val="14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• בינה מלאכותית (Google Gemini) לבניית סימולציות דינמיות ובוטים המשוחחים עם הלומד.</a:t>
            </a:r>
          </a:p>
          <a:p>
            <a:pPr algn="r" rtl="1">
              <a:spcAft>
                <a:spcPts val="800"/>
              </a:spcAft>
              <a:defRPr sz="1600" b="1">
                <a:solidFill>
                  <a:srgbClr val="F59E0B"/>
                </a:solidFill>
                <a:latin typeface="Arial"/>
              </a:defRPr>
            </a:pPr>
            <a:r>
              <a:t>💡 מה הסטודנטים מייצרים כאן?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חדר בריחה לימודי סוחף עם מסלול חידות, רמזים, משימות פיצוח ומשוב מיידי.</a:t>
            </a:r>
          </a:p>
          <a:p>
            <a:pPr algn="r" rtl="1">
              <a:spcAft>
                <a:spcPts val="6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סימולציה אינטראקטיבית שבה הלומד מקבל החלטות מורכבות ורואה את תוצאותיהן בזמן אמת.</a:t>
            </a:r>
          </a:p>
          <a:p>
            <a:pPr algn="r" rtl="1">
              <a:spcAft>
                <a:spcPts val="400"/>
              </a:spcAft>
              <a:defRPr sz="1200" b="0">
                <a:solidFill>
                  <a:srgbClr val="94A3B8"/>
                </a:solidFill>
                <a:latin typeface="Arial"/>
              </a:defRPr>
            </a:pPr>
            <a:r>
              <a:t>• סרטון מולטי-מסך פנורמי המנצל את שלושת המסכים בו-זמנית להמחשת תופעה או אירוע היסטורי.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691640"/>
            <a:ext cx="347472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2E40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68680" y="1874519"/>
            <a:ext cx="320040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000"/>
              </a:spcAft>
              <a:defRPr sz="1600" b="1">
                <a:solidFill>
                  <a:srgbClr val="8B5CF6"/>
                </a:solidFill>
                <a:latin typeface="Arial"/>
              </a:defRPr>
            </a:pPr>
            <a:r>
              <a:t>⭐ למידה סוחפת (Immersive)</a:t>
            </a:r>
          </a:p>
          <a:p>
            <a:pPr algn="r" rtl="1">
              <a:spcAft>
                <a:spcPts val="4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נוכחות רגשית וקוגניטיבית:</a:t>
            </a:r>
          </a:p>
          <a:p>
            <a:pPr algn="r" rtl="1">
              <a:spcAft>
                <a:spcPts val="12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כאשר הלומד מוקף בעולם הווירטואלי, חוויית הלמידה הופכת מרגשת ובלתי נשכחת. הסיכוי לזכור מושג שנחווה במרחב אימרסיבי גבוה לאין שיעור מקריאה בספר.</a:t>
            </a:r>
          </a:p>
          <a:p>
            <a:pPr algn="r" rtl="1">
              <a:spcAft>
                <a:spcPts val="4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בטיחות בניסוי וטעייה:</a:t>
            </a:r>
          </a:p>
          <a:p>
            <a:pPr algn="r" rtl="1">
              <a:spcAft>
                <a:spcPts val="14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סימולציות מאפשרות לסטודנטים להתנסות במצבי קיצון ואי-ודאות בסביבה מבוקרת ובטוחה.</a:t>
            </a:r>
          </a:p>
          <a:p>
            <a:pPr algn="r" rtl="1">
              <a:spcAft>
                <a:spcPts val="400"/>
              </a:spcAft>
              <a:defRPr sz="1000" b="1">
                <a:solidFill>
                  <a:srgbClr val="F59E0B"/>
                </a:solidFill>
                <a:latin typeface="Arial"/>
              </a:defRPr>
            </a:pPr>
            <a:r>
              <a:t> חוברת הדרכה אימרסיבית מלאה זמינה באתר!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365760"/>
            <a:ext cx="10728655" cy="36576"/>
          </a:xfrm>
          <a:prstGeom prst="rect">
            <a:avLst/>
          </a:prstGeom>
          <a:solidFill>
            <a:srgbClr val="F59E0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502920"/>
            <a:ext cx="10728655" cy="32004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1100" b="1">
                <a:solidFill>
                  <a:srgbClr val="F59E0B"/>
                </a:solidFill>
                <a:latin typeface="Arial"/>
              </a:defRPr>
            </a:pPr>
            <a:r>
              <a:t>ארגז הכלים הטכנולוגי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804672"/>
            <a:ext cx="10728655" cy="59436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2400" b="1">
                <a:solidFill>
                  <a:srgbClr val="F8FAFC"/>
                </a:solidFill>
                <a:latin typeface="Arial"/>
              </a:defRPr>
            </a:pPr>
            <a:r>
              <a:t>הטכנולוגיות והתוכנות שרוכשים בהן שליטה מעשית בקורס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1691640"/>
            <a:ext cx="251460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06B6D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41248" y="1828800"/>
            <a:ext cx="2295144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200"/>
              </a:spcAft>
              <a:defRPr sz="1500" b="1">
                <a:solidFill>
                  <a:srgbClr val="06B6D4"/>
                </a:solidFill>
                <a:latin typeface="Arial"/>
              </a:defRPr>
            </a:pPr>
            <a:r>
              <a:t>🎮 משחוק ואימרסיב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Genially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בניית חדרי בריחה ומצגות אינטראקטיביות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VR 360°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סביבות וירטואליות וחוויות חקר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3-Screen Rig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הקרנה פנורמית תלת-מסכית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Figma / Canva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עיצוב ממשקים וכרזות לימודיות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465576" y="1691640"/>
            <a:ext cx="251460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3575304" y="1828800"/>
            <a:ext cx="2295144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200"/>
              </a:spcAft>
              <a:defRPr sz="1500" b="1">
                <a:solidFill>
                  <a:srgbClr val="10B981"/>
                </a:solidFill>
                <a:latin typeface="Arial"/>
              </a:defRPr>
            </a:pPr>
            <a:r>
              <a:t>🖨️ ייצור דיגיטלי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Tinkercad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מידול תלת-מימדי מהיר ופשוט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Laser Cutters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חיתוך וצריבה מדויקים בלייזר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3D Slicers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הכנת קבצים להדפסה (Bambu/Prusa)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Maker Tools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מעגלים, חיישנים ומיקרו-בקרים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99632" y="1691640"/>
            <a:ext cx="251460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F43F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09360" y="1828800"/>
            <a:ext cx="2295144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200"/>
              </a:spcAft>
              <a:defRPr sz="1500" b="1">
                <a:solidFill>
                  <a:srgbClr val="F43F5E"/>
                </a:solidFill>
                <a:latin typeface="Arial"/>
              </a:defRPr>
            </a:pPr>
            <a:r>
              <a:t>🎬 מדיה וקול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CapCut / Premiere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עריכת וידאו, כתוביות ואפקטים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Green Screen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טכנולוגיית החלפת רקעים בלייב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RØDECaster Pro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ניתוב והקלטת קול רב-ערוצית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Audacity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עריכת סאונד וניקוי רעשים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933688" y="1691640"/>
            <a:ext cx="251460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8B5CF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043416" y="1828800"/>
            <a:ext cx="2295144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200"/>
              </a:spcAft>
              <a:defRPr sz="1500" b="1">
                <a:solidFill>
                  <a:srgbClr val="8B5CF6"/>
                </a:solidFill>
                <a:latin typeface="Arial"/>
              </a:defRPr>
            </a:pPr>
            <a:r>
              <a:t>🤖 בינה מלאכותית (AI)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Google Gemini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דיאלוג סוקרטי, פרומפטינג וסימולציות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Google Flow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יצירת סרטוני וידאו מפרומפטים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FLUX / Midjourney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מחוללי תמונות דידקטיות באיכות גבוהה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8FAFC"/>
                </a:solidFill>
                <a:latin typeface="Arial"/>
              </a:defRPr>
            </a:pPr>
            <a:r>
              <a:t>• Suno / ElevenLabs</a:t>
            </a:r>
          </a:p>
          <a:p>
            <a:pPr algn="r" rtl="1">
              <a:spcAft>
                <a:spcPts val="8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  מוזיקה, קריינות ואפקטים קוליים ב-AI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365760"/>
            <a:ext cx="10728655" cy="36576"/>
          </a:xfrm>
          <a:prstGeom prst="rect">
            <a:avLst/>
          </a:prstGeom>
          <a:solidFill>
            <a:srgbClr val="10B98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502920"/>
            <a:ext cx="10728655" cy="32004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1100" b="1">
                <a:solidFill>
                  <a:srgbClr val="10B981"/>
                </a:solidFill>
                <a:latin typeface="Arial"/>
              </a:defRPr>
            </a:pPr>
            <a:r>
              <a:t>תוצרי הקורס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804672"/>
            <a:ext cx="10728655" cy="59436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2400" b="1">
                <a:solidFill>
                  <a:srgbClr val="F8FAFC"/>
                </a:solidFill>
                <a:latin typeface="Arial"/>
              </a:defRPr>
            </a:pPr>
            <a:r>
              <a:t>התוצר החינוכי — כלי ממשי שמלמדים איתו בכיתה!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572000" y="1691640"/>
            <a:ext cx="6888175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4754880" y="1874519"/>
            <a:ext cx="6522415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000"/>
              </a:spcAft>
              <a:defRPr sz="1600" b="1">
                <a:solidFill>
                  <a:srgbClr val="10B981"/>
                </a:solidFill>
                <a:latin typeface="Arial"/>
              </a:defRPr>
            </a:pPr>
            <a:r>
              <a:t>🎯 מה הופך תוצר ל"כלי חינוכי יישומי"?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1. רלוונטיות לתחום ההוראה שלך: הכלי פותר צורך אמיתי בכיתה — בהוראת היסטוריה, מתמטיקה, שפות, מדעים, אמנות, גיל רך או חינוך מיוחד.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2. שילוב בין-מרחבי עשיר: התוצר משלב לפחות 3 מרחבים שונים (למשל: עזר מוחשי מהפאב-לאב + פודקאסט לימודי + חדר בריחה אימרסיבי).</a:t>
            </a:r>
          </a:p>
          <a:p>
            <a:pPr algn="r" rtl="1">
              <a:spcAft>
                <a:spcPts val="8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3. מניע למידה פעילה: התלמיד בכיתה אינו צופה פסיבי — הוא נוגע, מפעיל, חוקר ובונה ידע בעצמו.</a:t>
            </a:r>
          </a:p>
          <a:p>
            <a:pPr algn="r" rtl="1">
              <a:spcAft>
                <a:spcPts val="1200"/>
              </a:spcAft>
              <a:defRPr sz="1200" b="0">
                <a:solidFill>
                  <a:srgbClr val="F8FAFC"/>
                </a:solidFill>
                <a:latin typeface="Arial"/>
              </a:defRPr>
            </a:pPr>
            <a:r>
              <a:t>4. תוצר שלם שניתן להפעיל: לא רק תוכנית על הנייר אלא ערכה עובדת ומוכנה להוראה מיידית!</a:t>
            </a:r>
          </a:p>
          <a:p>
            <a:pPr algn="r" rtl="1">
              <a:spcAft>
                <a:spcPts val="400"/>
              </a:spcAft>
              <a:defRPr sz="1400" b="1">
                <a:solidFill>
                  <a:srgbClr val="F59E0B"/>
                </a:solidFill>
                <a:latin typeface="Arial"/>
              </a:defRPr>
            </a:pPr>
            <a:r>
              <a:t>🏆 בונוסים מיוחדים:</a:t>
            </a:r>
          </a:p>
          <a:p>
            <a:pPr algn="r" rtl="1">
              <a:spcAft>
                <a:spcPts val="2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+10 נקודות בונוס לעוזרי הוראה (TA) המסייעים בהדרכה במרחבים.</a:t>
            </a:r>
          </a:p>
          <a:p>
            <a:pPr algn="r" rtl="1">
              <a:spcAft>
                <a:spcPts val="4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+5 נקודות בונוס לפרויקט מצטיין (Master Project) המציג אינטגרציה יוצאת דופן.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691640"/>
            <a:ext cx="347472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2E40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68680" y="1874519"/>
            <a:ext cx="320040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000"/>
              </a:spcAft>
              <a:defRPr sz="1500" b="1">
                <a:solidFill>
                  <a:srgbClr val="F59E0B"/>
                </a:solidFill>
                <a:latin typeface="Arial"/>
              </a:defRPr>
            </a:pPr>
            <a:r>
              <a:t>💡 דוגמאות לתוצרים מצטיינים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06B6D4"/>
                </a:solidFill>
                <a:latin typeface="Arial"/>
              </a:defRPr>
            </a:pPr>
            <a:r>
              <a:t> ערכת חקר מדעית רב-ערוצית:</a:t>
            </a:r>
          </a:p>
          <a:p>
            <a:pPr algn="r" rtl="1">
              <a:spcAft>
                <a:spcPts val="10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דגם תלת-ממד חתוך בלייזר + פודקאסט דיאלוג מדעי + סימולציה אימרסיבית בג'מיני.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8B5CF6"/>
                </a:solidFill>
                <a:latin typeface="Arial"/>
              </a:defRPr>
            </a:pPr>
            <a:r>
              <a:t> מסע היסטורי אינטראקטיבי:</a:t>
            </a:r>
          </a:p>
          <a:p>
            <a:pPr algn="r" rtl="1">
              <a:spcAft>
                <a:spcPts val="10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חדר בריחה ב-Genially על 3 מסכים + סרטון וידאו דוקו על דמות מופת + חפצי רמז מודפסים.</a:t>
            </a:r>
          </a:p>
          <a:p>
            <a:pPr algn="r" rtl="1">
              <a:spcAft>
                <a:spcPts val="200"/>
              </a:spcAft>
              <a:defRPr sz="1200" b="1">
                <a:solidFill>
                  <a:srgbClr val="F43F5E"/>
                </a:solidFill>
                <a:latin typeface="Arial"/>
              </a:defRPr>
            </a:pPr>
            <a:r>
              <a:t> ערכת שפה ורגשות לגיל הרך:</a:t>
            </a:r>
          </a:p>
          <a:p>
            <a:pPr algn="r" rtl="1">
              <a:spcAft>
                <a:spcPts val="400"/>
              </a:spcAft>
              <a:defRPr sz="1000" b="0">
                <a:solidFill>
                  <a:srgbClr val="94A3B8"/>
                </a:solidFill>
                <a:latin typeface="Arial"/>
              </a:defRPr>
            </a:pPr>
            <a:r>
              <a:t>קוביות משחק מובלטות בלייזר + כלי נגינה ייחודי + הקלטת סיפור קולי מרגיע באולפן.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365760"/>
            <a:ext cx="10728655" cy="36576"/>
          </a:xfrm>
          <a:prstGeom prst="rect">
            <a:avLst/>
          </a:prstGeom>
          <a:solidFill>
            <a:srgbClr val="3B82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502920"/>
            <a:ext cx="10728655" cy="32004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1100" b="1">
                <a:solidFill>
                  <a:srgbClr val="3B82F6"/>
                </a:solidFill>
                <a:latin typeface="Arial"/>
              </a:defRPr>
            </a:pPr>
            <a:r>
              <a:t>מסע הלמידה של הסטודנט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804672"/>
            <a:ext cx="10728655" cy="59436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2400" b="1">
                <a:solidFill>
                  <a:srgbClr val="F8FAFC"/>
                </a:solidFill>
                <a:latin typeface="Arial"/>
              </a:defRPr>
            </a:pPr>
            <a:r>
              <a:t>איך נראה יום לימודים במרכז החדשנות?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1691640"/>
            <a:ext cx="251460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41248" y="1828800"/>
            <a:ext cx="2295144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400"/>
              </a:spcAft>
              <a:defRPr sz="1200" b="1">
                <a:solidFill>
                  <a:srgbClr val="10B981"/>
                </a:solidFill>
                <a:latin typeface="Arial"/>
              </a:defRPr>
            </a:pPr>
            <a:r>
              <a:t>שלב 4</a:t>
            </a:r>
          </a:p>
          <a:p>
            <a:pPr algn="r" rtl="1">
              <a:spcAft>
                <a:spcPts val="1200"/>
              </a:spcAft>
              <a:defRPr sz="1600" b="1">
                <a:solidFill>
                  <a:srgbClr val="F8FAFC"/>
                </a:solidFill>
                <a:latin typeface="Arial"/>
              </a:defRPr>
            </a:pPr>
            <a:r>
              <a:t>🎨 תערוכת היצירות (אירוע שיא)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מפגש 14 המסכם (90 דקות).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הפעלת התוצרים בכלל מרחבי המרכז.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התנסות הדדית של הסטודנטים.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הצבעת עמיתים (33.3% מהציון) לחגיגת היצירה וההצלחה.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465576" y="1691640"/>
            <a:ext cx="251460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8B5CF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3575304" y="1828800"/>
            <a:ext cx="2295144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400"/>
              </a:spcAft>
              <a:defRPr sz="1200" b="1">
                <a:solidFill>
                  <a:srgbClr val="8B5CF6"/>
                </a:solidFill>
                <a:latin typeface="Arial"/>
              </a:defRPr>
            </a:pPr>
            <a:r>
              <a:t>שלב 3</a:t>
            </a:r>
          </a:p>
          <a:p>
            <a:pPr algn="r" rtl="1">
              <a:spcAft>
                <a:spcPts val="1200"/>
              </a:spcAft>
              <a:defRPr sz="1600" b="1">
                <a:solidFill>
                  <a:srgbClr val="F8FAFC"/>
                </a:solidFill>
                <a:latin typeface="Arial"/>
              </a:defRPr>
            </a:pPr>
            <a:r>
              <a:t>🎙️ רפלקציה קולית ב-AI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שיחה אישית מול Gemini AI.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סיכום התובנות, האתגרים וההצלחות.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הערכה עצמית (33.3% מהציון).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ללא מבחנים עיוניים — דיאלוג מעמיק המשקף התפתחות אישית.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99632" y="1691640"/>
            <a:ext cx="251460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06B6D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09360" y="1828800"/>
            <a:ext cx="2295144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400"/>
              </a:spcAft>
              <a:defRPr sz="1200" b="1">
                <a:solidFill>
                  <a:srgbClr val="06B6D4"/>
                </a:solidFill>
                <a:latin typeface="Arial"/>
              </a:defRPr>
            </a:pPr>
            <a:r>
              <a:t>שלב 2</a:t>
            </a:r>
          </a:p>
          <a:p>
            <a:pPr algn="r" rtl="1">
              <a:spcAft>
                <a:spcPts val="1200"/>
              </a:spcAft>
              <a:defRPr sz="1600" b="1">
                <a:solidFill>
                  <a:srgbClr val="F8FAFC"/>
                </a:solidFill>
                <a:latin typeface="Arial"/>
              </a:defRPr>
            </a:pPr>
            <a:r>
              <a:t>🛠️ עבודה חיה במרחבים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60–90 דקות של עשייה Hands-on.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התפזרות למרחב הנבחר.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התנסות במכונות, תוכנות ורכיבים.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מנטורים צמודים מלווים ומסייעים בפתרון כל אתגר טכני.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933688" y="1691640"/>
            <a:ext cx="2514600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F59E0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043416" y="1828800"/>
            <a:ext cx="2295144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400"/>
              </a:spcAft>
              <a:defRPr sz="1200" b="1">
                <a:solidFill>
                  <a:srgbClr val="F59E0B"/>
                </a:solidFill>
                <a:latin typeface="Arial"/>
              </a:defRPr>
            </a:pPr>
            <a:r>
              <a:t>שלב 1</a:t>
            </a:r>
          </a:p>
          <a:p>
            <a:pPr algn="r" rtl="1">
              <a:spcAft>
                <a:spcPts val="1200"/>
              </a:spcAft>
              <a:defRPr sz="1600" b="1">
                <a:solidFill>
                  <a:srgbClr val="F8FAFC"/>
                </a:solidFill>
                <a:latin typeface="Arial"/>
              </a:defRPr>
            </a:pPr>
            <a:r>
              <a:t>🏛️ מליאת השראה ומודעות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30 דקות ממוקדות עם ד״ר איל בלן.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עקרונות פדגוגיית "הקשב השני".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השקטת השיפוטיות וחרדת ביצוע.</a:t>
            </a:r>
          </a:p>
          <a:p>
            <a:pPr algn="r" rtl="1">
              <a:spcAft>
                <a:spcPts val="800"/>
              </a:spcAft>
              <a:defRPr sz="1100" b="0">
                <a:solidFill>
                  <a:srgbClr val="94A3B8"/>
                </a:solidFill>
                <a:latin typeface="Arial"/>
              </a:defRPr>
            </a:pPr>
            <a:r>
              <a:t>• טעינת עוצמה והגדרת יעדי העבודה ליום.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3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365760"/>
            <a:ext cx="10728655" cy="36576"/>
          </a:xfrm>
          <a:prstGeom prst="rect">
            <a:avLst/>
          </a:prstGeom>
          <a:solidFill>
            <a:srgbClr val="F59E0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502920"/>
            <a:ext cx="10728655" cy="32004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1100" b="1">
                <a:solidFill>
                  <a:srgbClr val="F59E0B"/>
                </a:solidFill>
                <a:latin typeface="Arial"/>
              </a:defRPr>
            </a:pPr>
            <a:r>
              <a:t>יוצאים לדרך!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804672"/>
            <a:ext cx="10728655" cy="594360"/>
          </a:xfrm>
          <a:prstGeom prst="rect">
            <a:avLst/>
          </a:prstGeom>
          <a:noFill/>
        </p:spPr>
        <p:txBody>
          <a:bodyPr wrap="square" tIns="0" bIns="0" lIns="0" rIns="0">
            <a:spAutoFit/>
          </a:bodyPr>
          <a:lstStyle/>
          <a:p>
            <a:pPr algn="r" rtl="1">
              <a:defRPr sz="2400" b="1">
                <a:solidFill>
                  <a:srgbClr val="F8FAFC"/>
                </a:solidFill>
                <a:latin typeface="Arial"/>
              </a:defRPr>
            </a:pPr>
            <a:r>
              <a:t>ברוכים הבאים למרכז החדשנות — העתיד מתחיל כאן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" y="1691640"/>
            <a:ext cx="9997135" cy="4572000"/>
          </a:xfrm>
          <a:prstGeom prst="roundRect">
            <a:avLst/>
          </a:prstGeom>
          <a:solidFill>
            <a:srgbClr val="1A2640"/>
          </a:solidFill>
          <a:ln w="19050">
            <a:solidFill>
              <a:srgbClr val="F59E0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371600" y="1920240"/>
            <a:ext cx="9448495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1400"/>
              </a:spcAft>
              <a:defRPr sz="1800" b="1">
                <a:solidFill>
                  <a:srgbClr val="F59E0B"/>
                </a:solidFill>
                <a:latin typeface="Arial"/>
              </a:defRPr>
            </a:pPr>
            <a:r>
              <a:t>✨ שלושה עוגנים שילוו אתכם לאורך כל הקורס:</a:t>
            </a:r>
          </a:p>
          <a:p>
            <a:pPr algn="r" rtl="1">
              <a:spcAft>
                <a:spcPts val="1000"/>
              </a:spcAft>
              <a:defRPr sz="1400" b="0">
                <a:solidFill>
                  <a:srgbClr val="F8FAFC"/>
                </a:solidFill>
                <a:latin typeface="Arial"/>
              </a:defRPr>
            </a:pPr>
            <a:r>
              <a:t>1. אל תפחדו לטעות: הסדנאות והמרחבים נבנו במיוחד לניסוי, תהייה, למידה מהתנסות וגילוי עצמאי.</a:t>
            </a:r>
          </a:p>
          <a:p>
            <a:pPr algn="r" rtl="1">
              <a:spcAft>
                <a:spcPts val="1000"/>
              </a:spcAft>
              <a:defRPr sz="1400" b="0">
                <a:solidFill>
                  <a:srgbClr val="F8FAFC"/>
                </a:solidFill>
                <a:latin typeface="Arial"/>
              </a:defRPr>
            </a:pPr>
            <a:r>
              <a:t>2. היו סקרנים ומשחקיים: חברו בין טכנולוגיה מתקדמת לתוכן החינוכי שבוער בכם — זו הדרך לרתק תלמידים.</a:t>
            </a:r>
          </a:p>
          <a:p>
            <a:pPr algn="r" rtl="1">
              <a:spcAft>
                <a:spcPts val="2000"/>
              </a:spcAft>
              <a:defRPr sz="1400" b="0">
                <a:solidFill>
                  <a:srgbClr val="F8FAFC"/>
                </a:solidFill>
                <a:latin typeface="Arial"/>
              </a:defRPr>
            </a:pPr>
            <a:r>
              <a:t>3. אתם לא לבד: צוות המדריכים והמנטורים נמצא כאן כדי לתמוך, ללמד ולהפוך כל רעיון למציאות.</a:t>
            </a:r>
          </a:p>
          <a:p>
            <a:pPr algn="r" rtl="1">
              <a:spcAft>
                <a:spcPts val="600"/>
              </a:spcAft>
              <a:defRPr sz="1500" b="1">
                <a:solidFill>
                  <a:srgbClr val="06B6D4"/>
                </a:solidFill>
                <a:latin typeface="Arial"/>
              </a:defRPr>
            </a:pPr>
            <a:r>
              <a:t>🌐 כל החומרים, המדריכים, המאמרים וקובצי ההורדה מחכים לכם באתר:</a:t>
            </a:r>
          </a:p>
          <a:p>
            <a:pPr algn="r" rtl="1">
              <a:spcAft>
                <a:spcPts val="1600"/>
              </a:spcAft>
              <a:defRPr sz="1600" b="1">
                <a:solidFill>
                  <a:srgbClr val="10B981"/>
                </a:solidFill>
                <a:latin typeface="Arial"/>
              </a:defRPr>
            </a:pPr>
            <a:r>
              <a:t>https://technopedagogia.pages.dev</a:t>
            </a:r>
          </a:p>
          <a:p>
            <a:pPr algn="r" rtl="1">
              <a:spcAft>
                <a:spcPts val="400"/>
              </a:spcAft>
              <a:defRPr sz="1400" b="1">
                <a:solidFill>
                  <a:srgbClr val="F8FAFC"/>
                </a:solidFill>
                <a:latin typeface="Arial"/>
              </a:defRPr>
            </a:pPr>
            <a:r>
              <a:t>בהצלחה רבה במסע! — ד״ר איל בלן וצוות מרכז החדשנות, מכללת אורנים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